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8" r:id="rId15"/>
    <p:sldId id="277" r:id="rId16"/>
    <p:sldId id="279" r:id="rId17"/>
    <p:sldId id="280" r:id="rId18"/>
    <p:sldId id="281" r:id="rId19"/>
    <p:sldId id="282" r:id="rId20"/>
    <p:sldId id="283" r:id="rId21"/>
    <p:sldId id="294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CF14-C21C-4880-8B4D-9DE52B878022}" type="datetimeFigureOut">
              <a:rPr lang="uk-UA" smtClean="0"/>
              <a:pPr/>
              <a:t>15.10.2015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4ADB-B481-4B38-B58B-79DEA0E9558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CF14-C21C-4880-8B4D-9DE52B878022}" type="datetimeFigureOut">
              <a:rPr lang="uk-UA" smtClean="0"/>
              <a:pPr/>
              <a:t>15.10.2015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4ADB-B481-4B38-B58B-79DEA0E9558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CF14-C21C-4880-8B4D-9DE52B878022}" type="datetimeFigureOut">
              <a:rPr lang="uk-UA" smtClean="0"/>
              <a:pPr/>
              <a:t>15.10.2015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4ADB-B481-4B38-B58B-79DEA0E9558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CF14-C21C-4880-8B4D-9DE52B878022}" type="datetimeFigureOut">
              <a:rPr lang="uk-UA" smtClean="0"/>
              <a:pPr/>
              <a:t>15.10.2015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4ADB-B481-4B38-B58B-79DEA0E9558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CF14-C21C-4880-8B4D-9DE52B878022}" type="datetimeFigureOut">
              <a:rPr lang="uk-UA" smtClean="0"/>
              <a:pPr/>
              <a:t>15.10.2015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4ADB-B481-4B38-B58B-79DEA0E9558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CF14-C21C-4880-8B4D-9DE52B878022}" type="datetimeFigureOut">
              <a:rPr lang="uk-UA" smtClean="0"/>
              <a:pPr/>
              <a:t>15.10.2015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4ADB-B481-4B38-B58B-79DEA0E9558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CF14-C21C-4880-8B4D-9DE52B878022}" type="datetimeFigureOut">
              <a:rPr lang="uk-UA" smtClean="0"/>
              <a:pPr/>
              <a:t>15.10.2015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4ADB-B481-4B38-B58B-79DEA0E9558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CF14-C21C-4880-8B4D-9DE52B878022}" type="datetimeFigureOut">
              <a:rPr lang="uk-UA" smtClean="0"/>
              <a:pPr/>
              <a:t>15.10.2015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4ADB-B481-4B38-B58B-79DEA0E9558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CF14-C21C-4880-8B4D-9DE52B878022}" type="datetimeFigureOut">
              <a:rPr lang="uk-UA" smtClean="0"/>
              <a:pPr/>
              <a:t>15.10.2015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4ADB-B481-4B38-B58B-79DEA0E9558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CF14-C21C-4880-8B4D-9DE52B878022}" type="datetimeFigureOut">
              <a:rPr lang="uk-UA" smtClean="0"/>
              <a:pPr/>
              <a:t>15.10.2015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4ADB-B481-4B38-B58B-79DEA0E9558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CF14-C21C-4880-8B4D-9DE52B878022}" type="datetimeFigureOut">
              <a:rPr lang="uk-UA" smtClean="0"/>
              <a:pPr/>
              <a:t>15.10.2015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4ADB-B481-4B38-B58B-79DEA0E9558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CF14-C21C-4880-8B4D-9DE52B878022}" type="datetimeFigureOut">
              <a:rPr lang="uk-UA" smtClean="0"/>
              <a:pPr/>
              <a:t>15.10.2015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E4ADB-B481-4B38-B58B-79DEA0E9558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35902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700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700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ИЗУЧЕНИЕ КОНЦЕПТОВ НА УРОКАХ ОБУЧЕНИЯ ЯЗЫКАМ НАЦИОНАЛЬНЫХ МЕНЬШИНСТВ В ШКОЛАХ УКРАИНЫ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 descr="http://imgfave-chat-herokuapp-com.global.ssl.fastly.net/image_cache/14080498815617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7"/>
            <a:ext cx="820891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Основополагающие принципы изучения концептов  на уроках языка: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Соотнесение задачи изучения концептов  на уроках языка с задачей формирования коммуникативной компетентности учащихся.</a:t>
            </a:r>
            <a:endParaRPr lang="uk-UA" dirty="0" smtClean="0"/>
          </a:p>
          <a:p>
            <a:pPr algn="just"/>
            <a:r>
              <a:rPr lang="uk-UA" dirty="0" err="1" smtClean="0"/>
              <a:t>Системное</a:t>
            </a:r>
            <a:r>
              <a:rPr lang="ru-RU" dirty="0" smtClean="0"/>
              <a:t>  изучение концептов  в соответствии с основными сферами общения. </a:t>
            </a:r>
            <a:endParaRPr lang="uk-UA" dirty="0" smtClean="0"/>
          </a:p>
          <a:p>
            <a:pPr algn="just"/>
            <a:r>
              <a:rPr lang="ru-RU" dirty="0" smtClean="0"/>
              <a:t> Учет  культурной и психолого-возрастной целесообразности в изучении концептов.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697144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Основополагающие принципы изучения концептов  на уроках русского языка (продолжение):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err="1" smtClean="0"/>
              <a:t>Рассмотрение</a:t>
            </a:r>
            <a:r>
              <a:rPr lang="uk-UA" dirty="0" smtClean="0"/>
              <a:t>  </a:t>
            </a:r>
            <a:r>
              <a:rPr lang="uk-UA" dirty="0" err="1" smtClean="0"/>
              <a:t>ценностного</a:t>
            </a:r>
            <a:r>
              <a:rPr lang="uk-UA" dirty="0" smtClean="0"/>
              <a:t> компонента культурного </a:t>
            </a:r>
            <a:r>
              <a:rPr lang="uk-UA" dirty="0" err="1" smtClean="0"/>
              <a:t>концепта</a:t>
            </a:r>
            <a:r>
              <a:rPr lang="uk-UA" dirty="0" smtClean="0"/>
              <a:t>   </a:t>
            </a:r>
            <a:r>
              <a:rPr lang="uk-UA" dirty="0" err="1" smtClean="0"/>
              <a:t>как</a:t>
            </a:r>
            <a:r>
              <a:rPr lang="uk-UA" dirty="0" smtClean="0"/>
              <a:t> фактора, </a:t>
            </a:r>
            <a:r>
              <a:rPr lang="uk-UA" dirty="0" err="1" smtClean="0"/>
              <a:t>имеющего</a:t>
            </a:r>
            <a:r>
              <a:rPr lang="uk-UA" dirty="0" smtClean="0"/>
              <a:t> </a:t>
            </a:r>
            <a:r>
              <a:rPr lang="uk-UA" dirty="0" err="1" smtClean="0"/>
              <a:t>большое</a:t>
            </a:r>
            <a:r>
              <a:rPr lang="uk-UA" dirty="0" smtClean="0"/>
              <a:t> </a:t>
            </a:r>
            <a:r>
              <a:rPr lang="uk-UA" dirty="0" err="1" smtClean="0"/>
              <a:t>воспитательное</a:t>
            </a:r>
            <a:r>
              <a:rPr lang="uk-UA" dirty="0" smtClean="0"/>
              <a:t> </a:t>
            </a:r>
            <a:r>
              <a:rPr lang="uk-UA" dirty="0" err="1" smtClean="0"/>
              <a:t>значение</a:t>
            </a:r>
            <a:r>
              <a:rPr lang="uk-UA" dirty="0" smtClean="0"/>
              <a:t> в </a:t>
            </a:r>
            <a:r>
              <a:rPr lang="uk-UA" dirty="0" err="1" smtClean="0"/>
              <a:t>процессе</a:t>
            </a:r>
            <a:r>
              <a:rPr lang="uk-UA" dirty="0" smtClean="0"/>
              <a:t> </a:t>
            </a:r>
            <a:r>
              <a:rPr lang="uk-UA" dirty="0" err="1" smtClean="0"/>
              <a:t>становления</a:t>
            </a:r>
            <a:r>
              <a:rPr lang="uk-UA" dirty="0" smtClean="0"/>
              <a:t> </a:t>
            </a:r>
            <a:r>
              <a:rPr lang="uk-UA" dirty="0" err="1" smtClean="0"/>
              <a:t>личности</a:t>
            </a:r>
            <a:r>
              <a:rPr lang="uk-UA" dirty="0" smtClean="0"/>
              <a:t> </a:t>
            </a:r>
            <a:r>
              <a:rPr lang="uk-UA" dirty="0" err="1" smtClean="0"/>
              <a:t>ребенка</a:t>
            </a:r>
            <a:r>
              <a:rPr lang="uk-UA" dirty="0" smtClean="0"/>
              <a:t>, </a:t>
            </a:r>
            <a:r>
              <a:rPr lang="uk-UA" dirty="0" err="1" smtClean="0"/>
              <a:t>влияющего</a:t>
            </a:r>
            <a:r>
              <a:rPr lang="uk-UA" dirty="0" smtClean="0"/>
              <a:t> на  </a:t>
            </a:r>
            <a:r>
              <a:rPr lang="uk-UA" dirty="0" err="1" smtClean="0"/>
              <a:t>формирование</a:t>
            </a:r>
            <a:r>
              <a:rPr lang="uk-UA" dirty="0" smtClean="0"/>
              <a:t> </a:t>
            </a:r>
            <a:r>
              <a:rPr lang="uk-UA" dirty="0" err="1" smtClean="0"/>
              <a:t>его</a:t>
            </a:r>
            <a:r>
              <a:rPr lang="uk-UA" dirty="0" smtClean="0"/>
              <a:t> </a:t>
            </a:r>
            <a:r>
              <a:rPr lang="uk-UA" dirty="0" err="1" smtClean="0"/>
              <a:t>аксиологической</a:t>
            </a:r>
            <a:r>
              <a:rPr lang="uk-UA" dirty="0" smtClean="0"/>
              <a:t> </a:t>
            </a:r>
            <a:r>
              <a:rPr lang="uk-UA" dirty="0" err="1" smtClean="0"/>
              <a:t>системы</a:t>
            </a:r>
            <a:r>
              <a:rPr lang="uk-UA" dirty="0" smtClean="0"/>
              <a:t>,  </a:t>
            </a:r>
            <a:r>
              <a:rPr lang="uk-UA" dirty="0" err="1" smtClean="0"/>
              <a:t>способствующего</a:t>
            </a:r>
            <a:r>
              <a:rPr lang="uk-UA" dirty="0" smtClean="0"/>
              <a:t>  </a:t>
            </a:r>
            <a:r>
              <a:rPr lang="uk-UA" dirty="0" err="1" smtClean="0"/>
              <a:t>обогащению</a:t>
            </a:r>
            <a:r>
              <a:rPr lang="uk-UA" dirty="0" smtClean="0"/>
              <a:t> </a:t>
            </a:r>
            <a:r>
              <a:rPr lang="uk-UA" dirty="0" err="1" smtClean="0"/>
              <a:t>его</a:t>
            </a:r>
            <a:r>
              <a:rPr lang="uk-UA" dirty="0" smtClean="0"/>
              <a:t> </a:t>
            </a:r>
            <a:r>
              <a:rPr lang="uk-UA" dirty="0" err="1" smtClean="0"/>
              <a:t>эмоционального</a:t>
            </a:r>
            <a:r>
              <a:rPr lang="uk-UA" dirty="0" smtClean="0"/>
              <a:t> </a:t>
            </a:r>
            <a:r>
              <a:rPr lang="uk-UA" dirty="0" err="1" smtClean="0"/>
              <a:t>мировосприятия</a:t>
            </a:r>
            <a:r>
              <a:rPr lang="uk-UA" dirty="0" smtClean="0"/>
              <a:t>.</a:t>
            </a:r>
          </a:p>
          <a:p>
            <a:pPr algn="just"/>
            <a:r>
              <a:rPr lang="ru-RU" dirty="0" smtClean="0"/>
              <a:t>Ориентация на  личностно важный контекст изучения концептов, нацеливающего на их индивидуально значимое  осмысление. </a:t>
            </a:r>
            <a:endParaRPr lang="uk-UA" dirty="0" smtClean="0"/>
          </a:p>
          <a:p>
            <a:pPr algn="just"/>
            <a:r>
              <a:rPr lang="ru-RU" dirty="0" smtClean="0"/>
              <a:t>Использование проблемных  вопросов и тем как условия   формирования  навыков критического мышления.</a:t>
            </a:r>
            <a:endParaRPr lang="uk-UA" dirty="0" smtClean="0"/>
          </a:p>
          <a:p>
            <a:pPr algn="just"/>
            <a:r>
              <a:rPr lang="ru-RU" dirty="0" smtClean="0"/>
              <a:t>Обращение к интерактивным технологиям обучения, способствующим ценностно-смысловому взаимодействию со словом.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Методическая модель изучения концептов: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2528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dirty="0" smtClean="0"/>
              <a:t>Слушание и чтение  текстов, включающих информацию о данном концепте. Выполнение речевых предтекстовых и послетекстовых заданий</a:t>
            </a:r>
            <a:r>
              <a:rPr lang="uk-UA" dirty="0" smtClean="0"/>
              <a:t>, актуализирующих эту информацию. </a:t>
            </a:r>
          </a:p>
          <a:p>
            <a:pPr lvl="0" algn="just"/>
            <a:r>
              <a:rPr lang="ru-RU" dirty="0" smtClean="0"/>
              <a:t>Уточнение лексического значения слова с помощью толкового словаря (там, где это уместно или необходимо).</a:t>
            </a:r>
            <a:endParaRPr lang="uk-UA" dirty="0" smtClean="0"/>
          </a:p>
          <a:p>
            <a:pPr lvl="0" algn="just"/>
            <a:r>
              <a:rPr lang="ru-RU" dirty="0" smtClean="0"/>
              <a:t>Выполнение элементарного этимологического и историко-культурного анализа; установление словообразовательных связей слова;  составление синонимического и антонимического рядов; рассмотрение  фразеологизмов, включающих данный концепт.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(продолжение):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752528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dirty="0" smtClean="0"/>
              <a:t>Рассмотрение общеязыковых и индивидуально-авторских образных средств, характеризующих  изучаемый концепт, в фольклоре  и в художественном тексте;</a:t>
            </a:r>
            <a:endParaRPr lang="uk-UA" dirty="0" smtClean="0"/>
          </a:p>
          <a:p>
            <a:pPr lvl="0" algn="just"/>
            <a:r>
              <a:rPr lang="ru-RU" dirty="0" smtClean="0"/>
              <a:t>Выяснение ключевых признаков слова-концепта на основе культурно ориентированных текстов; рассмотрение этих признаков в различных контекстах, в различных речевых ситуациях.</a:t>
            </a:r>
            <a:endParaRPr lang="uk-UA" dirty="0" smtClean="0"/>
          </a:p>
          <a:p>
            <a:pPr lvl="0" algn="just"/>
            <a:r>
              <a:rPr lang="ru-RU" dirty="0" smtClean="0"/>
              <a:t>Включение слов, обозначающих тот или иной концепт, в речевые ситуации в парной или групповой работе.</a:t>
            </a:r>
            <a:endParaRPr lang="uk-UA" dirty="0" smtClean="0"/>
          </a:p>
          <a:p>
            <a:pPr lvl="0" algn="just"/>
            <a:r>
              <a:rPr lang="ru-RU" dirty="0" smtClean="0"/>
              <a:t>Использование слов-концептов в самостоятельно созданных высказываниях учащихся (творческих работах, индивидуальных и групповых проектах). 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2. Прочитайте текст.  Определите его тему. Озаглавьте текст.</a:t>
            </a:r>
            <a:endParaRPr lang="uk-UA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1205202"/>
            <a:ext cx="84249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 smtClean="0"/>
              <a:t>	В настоящее время большинство наших имен – это старинные календарные имена. Календарными они называются потому, что в прошлом их включали в церковные календари (святцы),</a:t>
            </a:r>
            <a:r>
              <a:rPr lang="ru-RU" sz="2000" baseline="30000" dirty="0" smtClean="0"/>
              <a:t> </a:t>
            </a:r>
            <a:r>
              <a:rPr lang="ru-RU" sz="2000" dirty="0" smtClean="0"/>
              <a:t>в которых имена распределялись по всем дням года. При крещении ребенка ему давали имя из календаря. </a:t>
            </a:r>
            <a:endParaRPr lang="uk-UA" sz="2000" dirty="0" smtClean="0"/>
          </a:p>
          <a:p>
            <a:pPr algn="just"/>
            <a:r>
              <a:rPr lang="ru-RU" sz="2000" dirty="0" smtClean="0"/>
              <a:t>	Многие личные имена, которыми в  Украине привычно называют детей, по происхождению своему являются иностранными и пришли много веков назад из греческого и латинского языков вместе с принятием христианства на Руси. Познакомьтесь со значением некоторых распространенных имен.</a:t>
            </a:r>
            <a:endParaRPr lang="uk-UA" sz="2000" dirty="0" smtClean="0"/>
          </a:p>
          <a:p>
            <a:r>
              <a:rPr lang="ru-RU" sz="2000" dirty="0" smtClean="0"/>
              <a:t>Александр (греч.) – защитник, помощник, Андрей (греч.) – мужественный, Василий (греч.) – царский, Вероника (греч.) – победоносная, Виктор, Виктория (лат.) – победитель, победительница, Евгений (греч.) – благородный, Кира, Кирилл (перс.) – госпожа, господин, Константин (лат.) – сын постоянного, Ксения (греч.) – гостеприимство.</a:t>
            </a:r>
            <a:endParaRPr lang="uk-UA" sz="2000" dirty="0" smtClean="0"/>
          </a:p>
          <a:p>
            <a:endParaRPr lang="uk-UA" sz="2000" dirty="0" smtClean="0"/>
          </a:p>
          <a:p>
            <a:r>
              <a:rPr lang="ru-RU" sz="2000" i="1" dirty="0" smtClean="0"/>
              <a:t>					 (Из детской энциклопедии)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396044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?</a:t>
            </a:r>
            <a:r>
              <a:rPr lang="ru-RU" sz="4000" i="1" dirty="0" smtClean="0"/>
              <a:t>Почему многие наши имена называются календарными? Что такое святцы? В связи с каким событием на территории Киевской Руси стали появляться имена греческого происхождения? Знаете ли вы значение своего имени? Если нет, узнайте  с помощью Интернета  или словаря личных имен.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3. Послушайте  текст. Определите основную мысль каждого абзаца и запишите их как пункты плана.</a:t>
            </a:r>
            <a:endParaRPr lang="uk-UA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1338607"/>
            <a:ext cx="813690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/>
              <a:t>Именины</a:t>
            </a:r>
            <a:endParaRPr lang="uk-UA" sz="2000" dirty="0" smtClean="0"/>
          </a:p>
          <a:p>
            <a:pPr algn="just"/>
            <a:r>
              <a:rPr lang="ru-RU" sz="2000" dirty="0" smtClean="0"/>
              <a:t>	Любимым праздником всех детей является день рождения. Но в старину было принято праздновать не день рождения, а </a:t>
            </a:r>
            <a:r>
              <a:rPr lang="ru-RU" sz="2000" i="1" dirty="0" smtClean="0"/>
              <a:t>именины. </a:t>
            </a:r>
            <a:endParaRPr lang="uk-UA" sz="2000" dirty="0" smtClean="0"/>
          </a:p>
          <a:p>
            <a:pPr algn="just"/>
            <a:r>
              <a:rPr lang="ru-RU" sz="2000" dirty="0" smtClean="0"/>
              <a:t>На восьмой день после рождения ребенка его крестили и давали имя святого, которого в этот день поминали. Например, если поминали Николу, то мальчика непременно называли Колей, а если Веру, Надежду, Любовь и мать их Софию, то девочек нарекали одним из этих четырех имен. Этот день и праздновался как день именин.</a:t>
            </a:r>
            <a:endParaRPr lang="uk-UA" sz="2000" dirty="0" smtClean="0"/>
          </a:p>
          <a:p>
            <a:pPr algn="just"/>
            <a:r>
              <a:rPr lang="ru-RU" sz="2000" dirty="0" smtClean="0"/>
              <a:t>Кроме мамы с папой у маленького появлялись еще и </a:t>
            </a:r>
            <a:r>
              <a:rPr lang="ru-RU" sz="2000" i="1" dirty="0" smtClean="0"/>
              <a:t>крестные. </a:t>
            </a:r>
            <a:r>
              <a:rPr lang="ru-RU" sz="2000" dirty="0" smtClean="0"/>
              <a:t>Они его крестили, а затем всю жизнь опекали, дарили подарки, принимали участие в его судьбе.</a:t>
            </a:r>
            <a:endParaRPr lang="uk-UA" sz="2000" dirty="0" smtClean="0"/>
          </a:p>
          <a:p>
            <a:pPr algn="just"/>
            <a:r>
              <a:rPr lang="ru-RU" sz="2000" dirty="0" smtClean="0"/>
              <a:t>Ни одни именины не обходились тогда без пирогов. В честь именинника пекли именинный пирог, он так и назывался – </a:t>
            </a:r>
            <a:r>
              <a:rPr lang="ru-RU" sz="2000" i="1" dirty="0" smtClean="0"/>
              <a:t>именинник.</a:t>
            </a:r>
          </a:p>
          <a:p>
            <a:pPr algn="just"/>
            <a:endParaRPr lang="uk-UA" sz="2000" dirty="0" smtClean="0"/>
          </a:p>
          <a:p>
            <a:r>
              <a:rPr lang="ru-RU" sz="2000" i="1" dirty="0" smtClean="0"/>
              <a:t>                                                                                     ( М. Короткова)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4968552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? </a:t>
            </a:r>
            <a:r>
              <a:rPr lang="ru-RU" sz="3600" i="1" dirty="0" smtClean="0"/>
              <a:t>Чем отличается день рождения от именин? В честь кого, как правило, давали ребенку имя при обряде крещения? Подберите близкие по значению слова к слову «нарекали»? Кого называют крестными? Какое значение имеют крестные в жизни ребенка?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ru-RU" sz="3600" i="1" dirty="0" smtClean="0"/>
              <a:t>Знаете ли вы, когда ваши именины? Празднуете ли вы их? Расскажите, как.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>
            <a:noAutofit/>
          </a:bodyPr>
          <a:lstStyle/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4. В сказках вы встречали персонажей с необычными именами. Вот некоторые из них: 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Морозко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Снегурочка, Ленивица, Красная Шапочка. Как они получили свои имена? Могли ли быть у них именины? Рассмотрите рисунки. Как зовут этих сказочных персонажей? Как они получили свои имена?</a:t>
            </a:r>
            <a:endParaRPr lang="uk-UA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7890" name="Рисунок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14573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76872"/>
            <a:ext cx="17049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060848"/>
            <a:ext cx="14001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988840"/>
            <a:ext cx="1981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Рисунок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221088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Рисунок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343400"/>
            <a:ext cx="1819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5. Прочитайте</a:t>
            </a:r>
            <a:r>
              <a:rPr lang="ru-RU" sz="2800" b="1" dirty="0" smtClean="0"/>
              <a:t>.</a:t>
            </a:r>
            <a:r>
              <a:rPr lang="ru-RU" sz="2800" dirty="0" smtClean="0"/>
              <a:t> </a:t>
            </a:r>
            <a:endParaRPr lang="uk-UA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989333"/>
            <a:ext cx="813690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 smtClean="0"/>
              <a:t>	Ученые-лингвисты посвящают специальные исследования анализу разных вариантов личных имен. Любопытные сведения о личных именах включены в специальные словари. Их опубликовано немало. Один из них «Словарь</a:t>
            </a:r>
            <a:r>
              <a:rPr lang="ru-RU" sz="2000" b="1" i="1" dirty="0" smtClean="0"/>
              <a:t> </a:t>
            </a:r>
            <a:r>
              <a:rPr lang="ru-RU" sz="2000" dirty="0" smtClean="0"/>
              <a:t>русских личных имен» (авторы А. Н. Тихонов, Л. 3. Бояринова, А. Г. Рыжкова) содержит перечень наиболее распространенных русских имен, а также их уменьшительно-ласкательные варианты. </a:t>
            </a:r>
            <a:endParaRPr lang="uk-UA" sz="2000" dirty="0" smtClean="0"/>
          </a:p>
          <a:p>
            <a:pPr algn="just"/>
            <a:r>
              <a:rPr lang="en-US" sz="2000" dirty="0" smtClean="0"/>
              <a:t>                 </a:t>
            </a:r>
            <a:r>
              <a:rPr lang="ru-RU" sz="2000" dirty="0" smtClean="0"/>
              <a:t>Чемпионом среди имен оказывается женское имя Мария, от которого образовано 186 (!)  имен. От имени Анастасия – 139 вариантов, Александра – 130, Александр – 126, Анна– 124, Дмитрий– 116, Петр, Евгения – по 115, Павел, Николай – по 108, Иван – 104, Елена – 103, Ольга – 101, Наталья – 95, Георгий – 91, Евгений – 90, Михаил – 88, Василий, Галина – 87, Владимир, Людмила – 82, Алексей – 76, Татьяна – 75, Игорь, Виктория –  74.</a:t>
            </a:r>
            <a:r>
              <a:rPr lang="ru-RU" sz="2000" i="1" dirty="0" smtClean="0"/>
              <a:t> </a:t>
            </a:r>
            <a:endParaRPr lang="uk-UA" sz="2000" dirty="0" smtClean="0"/>
          </a:p>
          <a:p>
            <a:r>
              <a:rPr lang="ru-RU" sz="2000" i="1" dirty="0" smtClean="0"/>
              <a:t>                                                                                   ( по С. Львовой)</a:t>
            </a:r>
          </a:p>
          <a:p>
            <a:endParaRPr lang="ru-RU" sz="2000" i="1" dirty="0" smtClean="0"/>
          </a:p>
          <a:p>
            <a:r>
              <a:rPr lang="ru-RU" sz="2000" b="1" dirty="0" smtClean="0"/>
              <a:t>Лингвист</a:t>
            </a:r>
            <a:r>
              <a:rPr lang="ru-RU" sz="2000" dirty="0" smtClean="0"/>
              <a:t> – учёный-языковед</a:t>
            </a:r>
            <a:endParaRPr lang="uk-U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Причины возросшего интереса к «соизучению языка и культуры» (Л.Саяхова) обусловлены: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47500" lnSpcReduction="20000"/>
          </a:bodyPr>
          <a:lstStyle/>
          <a:p>
            <a:pPr lvl="0" algn="just"/>
            <a:r>
              <a:rPr lang="uk-UA" sz="4200" dirty="0" err="1" smtClean="0"/>
              <a:t>размытостью</a:t>
            </a:r>
            <a:r>
              <a:rPr lang="uk-UA" sz="4200" dirty="0" smtClean="0"/>
              <a:t> </a:t>
            </a:r>
            <a:r>
              <a:rPr lang="uk-UA" sz="4200" dirty="0"/>
              <a:t>когнитивной базы национальных лингвокультурных сообществ;</a:t>
            </a:r>
          </a:p>
          <a:p>
            <a:pPr lvl="0" algn="just"/>
            <a:r>
              <a:rPr lang="uk-UA" sz="4200" dirty="0"/>
              <a:t>необходимостью сохранения национально-культурного своеобразия личности;</a:t>
            </a:r>
          </a:p>
          <a:p>
            <a:pPr lvl="0" algn="just"/>
            <a:r>
              <a:rPr lang="uk-UA" sz="4200" dirty="0"/>
              <a:t>актуальностью задачи  формирования в обществе межкультурной толерантности, готовности к принятию национального и культурного многообразия мира;</a:t>
            </a:r>
          </a:p>
          <a:p>
            <a:pPr lvl="0" algn="just"/>
            <a:r>
              <a:rPr lang="uk-UA" sz="4200" dirty="0"/>
              <a:t>современными  тенденциями в гуманитарных науках, интеграцией различных областей  знаний, достижениями новых междисциплинарных наук, в частности лингвокультурологии;</a:t>
            </a:r>
          </a:p>
          <a:p>
            <a:pPr lvl="0" algn="just"/>
            <a:r>
              <a:rPr lang="uk-UA" sz="4200" dirty="0"/>
              <a:t> переориентацией подходов к современному  образованию, к утверждению и признанию приоритета антропоцентрической парадигмы; </a:t>
            </a:r>
          </a:p>
          <a:p>
            <a:pPr lvl="0" algn="just"/>
            <a:r>
              <a:rPr lang="uk-UA" sz="4200" dirty="0"/>
              <a:t>усилением интереса к когнитивному направлению в обучении языку, которое предполагает  рассмотрение его как способа организации и передачи знаний, представлений человека о мире.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68952" cy="3960440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Посмотрите в словаре, сколько вариантов имеет ваше имя? Употребляют ли окружающие вас люди какие-нибудь из этих вариантов? В каких ситуациях? Какие из вариантов вашего имени нравятся вам больше всего? Почему?</a:t>
            </a:r>
            <a:r>
              <a:rPr lang="ru-RU" sz="3600" b="1" dirty="0" smtClean="0"/>
              <a:t>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endParaRPr lang="uk-UA" sz="3600" dirty="0"/>
          </a:p>
        </p:txBody>
      </p:sp>
      <p:pic>
        <p:nvPicPr>
          <p:cNvPr id="38914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645024"/>
            <a:ext cx="1872208" cy="287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568952" cy="3960440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6000" i="1" dirty="0" smtClean="0"/>
              <a:t>Спасибо за внимание!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Определение</a:t>
            </a:r>
            <a:r>
              <a:rPr lang="uk-UA" sz="4900" b="1" dirty="0" smtClean="0"/>
              <a:t> </a:t>
            </a:r>
            <a:r>
              <a:rPr lang="uk-UA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концепта</a:t>
            </a:r>
            <a:r>
              <a:rPr lang="uk-UA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</a:t>
            </a:r>
            <a:r>
              <a:rPr lang="uk-UA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uk-UA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uk-UA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500" b="1" dirty="0"/>
              <a:t>Лингвистический подход</a:t>
            </a:r>
            <a:r>
              <a:rPr lang="ru-RU" sz="2500" b="1" dirty="0" smtClean="0"/>
              <a:t>: </a:t>
            </a:r>
            <a:r>
              <a:rPr lang="ru-RU" sz="2500" dirty="0" smtClean="0"/>
              <a:t>(С.Аскольдов, Д.Лихачев, В.Колесов, </a:t>
            </a:r>
            <a:r>
              <a:rPr lang="ru-RU" sz="2500" dirty="0" err="1" smtClean="0"/>
              <a:t>В.Телия</a:t>
            </a:r>
            <a:r>
              <a:rPr lang="ru-RU" sz="2500" dirty="0"/>
              <a:t>)</a:t>
            </a:r>
            <a:endParaRPr lang="uk-UA" sz="2500" dirty="0"/>
          </a:p>
          <a:p>
            <a:pPr>
              <a:buNone/>
            </a:pPr>
            <a:r>
              <a:rPr lang="ru-RU" sz="2500" dirty="0"/>
              <a:t>– концепт как весь потенциал значения слова вместе с его </a:t>
            </a:r>
            <a:r>
              <a:rPr lang="ru-RU" sz="2500" dirty="0" err="1"/>
              <a:t>коннотативным</a:t>
            </a:r>
            <a:r>
              <a:rPr lang="ru-RU" sz="2500" dirty="0"/>
              <a:t> элементом.</a:t>
            </a:r>
            <a:endParaRPr lang="uk-UA" sz="2500" dirty="0"/>
          </a:p>
          <a:p>
            <a:pPr>
              <a:buNone/>
            </a:pPr>
            <a:r>
              <a:rPr lang="ru-RU" sz="2500" b="1" dirty="0"/>
              <a:t>Когнитивный подход: </a:t>
            </a:r>
            <a:r>
              <a:rPr lang="ru-RU" sz="2500" dirty="0"/>
              <a:t>( З. Попова, И. </a:t>
            </a:r>
            <a:r>
              <a:rPr lang="ru-RU" sz="2500" dirty="0" err="1"/>
              <a:t>Стернин</a:t>
            </a:r>
            <a:r>
              <a:rPr lang="ru-RU" sz="2500" dirty="0"/>
              <a:t>) </a:t>
            </a:r>
            <a:endParaRPr lang="uk-UA" sz="2500" dirty="0"/>
          </a:p>
          <a:p>
            <a:pPr>
              <a:buNone/>
            </a:pPr>
            <a:r>
              <a:rPr lang="ru-RU" sz="2500" dirty="0"/>
              <a:t>– глобальная мыслительная единица, «квант структурированного знания».</a:t>
            </a:r>
            <a:endParaRPr lang="uk-UA" sz="2500" dirty="0"/>
          </a:p>
          <a:p>
            <a:pPr>
              <a:buNone/>
            </a:pPr>
            <a:r>
              <a:rPr lang="ru-RU" sz="2500" b="1" dirty="0"/>
              <a:t>Культурологический </a:t>
            </a:r>
            <a:r>
              <a:rPr lang="ru-RU" sz="2500" b="1" dirty="0" smtClean="0"/>
              <a:t>подход: </a:t>
            </a:r>
            <a:endParaRPr lang="uk-UA" sz="2500" b="1" dirty="0"/>
          </a:p>
          <a:p>
            <a:pPr>
              <a:buNone/>
            </a:pPr>
            <a:r>
              <a:rPr lang="ru-RU" sz="2500" dirty="0"/>
              <a:t> – базовая единица культуры, «сгусток культуры в сознании человека» ( Ю.Степанов)</a:t>
            </a:r>
            <a:r>
              <a:rPr lang="uk-UA" sz="2500" dirty="0"/>
              <a:t>;</a:t>
            </a:r>
          </a:p>
          <a:p>
            <a:pPr>
              <a:buNone/>
            </a:pPr>
            <a:r>
              <a:rPr lang="ru-RU" sz="2500" dirty="0"/>
              <a:t>– «</a:t>
            </a:r>
            <a:r>
              <a:rPr lang="ru-RU" sz="2500" dirty="0" err="1"/>
              <a:t>многомерн</a:t>
            </a:r>
            <a:r>
              <a:rPr lang="uk-UA" sz="2500" dirty="0" err="1"/>
              <a:t>ая</a:t>
            </a:r>
            <a:r>
              <a:rPr lang="ru-RU" sz="2500" dirty="0"/>
              <a:t> </a:t>
            </a:r>
            <a:r>
              <a:rPr lang="ru-RU" sz="2500" dirty="0" err="1"/>
              <a:t>ментальн</a:t>
            </a:r>
            <a:r>
              <a:rPr lang="uk-UA" sz="2500" dirty="0" err="1"/>
              <a:t>ая</a:t>
            </a:r>
            <a:r>
              <a:rPr lang="ru-RU" sz="2500" dirty="0"/>
              <a:t> единиц</a:t>
            </a:r>
            <a:r>
              <a:rPr lang="uk-UA" sz="2500" dirty="0"/>
              <a:t>а</a:t>
            </a:r>
            <a:r>
              <a:rPr lang="ru-RU" sz="2500" dirty="0"/>
              <a:t> с доминирующим ценностным элементом» </a:t>
            </a:r>
            <a:r>
              <a:rPr lang="uk-UA" sz="2500" dirty="0"/>
              <a:t>(</a:t>
            </a:r>
            <a:r>
              <a:rPr lang="ru-RU" sz="2500" dirty="0"/>
              <a:t>Г. </a:t>
            </a:r>
            <a:r>
              <a:rPr lang="ru-RU" sz="2500" dirty="0" err="1"/>
              <a:t>Слышкин</a:t>
            </a:r>
            <a:r>
              <a:rPr lang="ru-RU" sz="2500" dirty="0"/>
              <a:t>, В</a:t>
            </a:r>
            <a:r>
              <a:rPr lang="uk-UA" sz="2500" dirty="0"/>
              <a:t>.</a:t>
            </a:r>
            <a:r>
              <a:rPr lang="ru-RU" sz="2500" dirty="0"/>
              <a:t> Карасик</a:t>
            </a:r>
            <a:r>
              <a:rPr lang="uk-UA" sz="2500" dirty="0"/>
              <a:t>). 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Объединяющая идея – необходимость комплексного изучения языка, сознания и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культуры.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/>
              <a:t>Инвариантные</a:t>
            </a:r>
            <a:r>
              <a:rPr lang="ru-RU" dirty="0"/>
              <a:t> </a:t>
            </a:r>
            <a:r>
              <a:rPr lang="ru-RU" b="1" dirty="0"/>
              <a:t>признаки концепта</a:t>
            </a:r>
            <a:r>
              <a:rPr lang="ru-RU" dirty="0"/>
              <a:t> (по В. Масловой):</a:t>
            </a:r>
            <a:endParaRPr lang="uk-UA" dirty="0"/>
          </a:p>
          <a:p>
            <a:pPr algn="just"/>
            <a:r>
              <a:rPr lang="ru-RU" dirty="0" smtClean="0"/>
              <a:t>это </a:t>
            </a:r>
            <a:r>
              <a:rPr lang="ru-RU" dirty="0"/>
              <a:t>минимальная единица человеческого опыта в его идеальном          представлении, </a:t>
            </a:r>
            <a:r>
              <a:rPr lang="ru-RU" dirty="0" err="1"/>
              <a:t>вербализующаяся</a:t>
            </a:r>
            <a:r>
              <a:rPr lang="ru-RU" dirty="0"/>
              <a:t> с помощью слова и имеющая полевую структуру;</a:t>
            </a:r>
            <a:endParaRPr lang="uk-UA" dirty="0"/>
          </a:p>
          <a:p>
            <a:pPr algn="just"/>
            <a:r>
              <a:rPr lang="ru-RU" dirty="0" smtClean="0"/>
              <a:t>это </a:t>
            </a:r>
            <a:r>
              <a:rPr lang="ru-RU" dirty="0"/>
              <a:t>основные единицы обработки, хранения и передачи знаний;</a:t>
            </a:r>
            <a:endParaRPr lang="uk-UA" dirty="0"/>
          </a:p>
          <a:p>
            <a:pPr algn="just"/>
            <a:r>
              <a:rPr lang="ru-RU" dirty="0" smtClean="0"/>
              <a:t>концепт </a:t>
            </a:r>
            <a:r>
              <a:rPr lang="ru-RU" dirty="0"/>
              <a:t>имеет подвижные границы и конкретные функции;</a:t>
            </a:r>
            <a:endParaRPr lang="uk-UA" dirty="0"/>
          </a:p>
          <a:p>
            <a:pPr algn="just"/>
            <a:r>
              <a:rPr lang="ru-RU" dirty="0" smtClean="0"/>
              <a:t>концепт </a:t>
            </a:r>
            <a:r>
              <a:rPr lang="ru-RU" dirty="0"/>
              <a:t>социален, его ассоциативное поле обусловливает его прагматику;</a:t>
            </a:r>
            <a:endParaRPr lang="uk-UA" dirty="0"/>
          </a:p>
          <a:p>
            <a:pPr algn="just"/>
            <a:r>
              <a:rPr lang="ru-RU" dirty="0" smtClean="0"/>
              <a:t>это </a:t>
            </a:r>
            <a:r>
              <a:rPr lang="ru-RU" dirty="0"/>
              <a:t>основная ячейка культуры.</a:t>
            </a:r>
            <a:endParaRPr lang="uk-UA" dirty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Семантическая структура концепта (по В. Карасику)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17410" name="Диаграмма 1"/>
          <p:cNvPicPr>
            <a:picLocks noChangeArrowheads="1"/>
          </p:cNvPicPr>
          <p:nvPr/>
        </p:nvPicPr>
        <p:blipFill>
          <a:blip r:embed="rId2" cstate="print"/>
          <a:srcRect l="24741" t="8997" r="24324" b="7266"/>
          <a:stretch>
            <a:fillRect/>
          </a:stretch>
        </p:blipFill>
        <p:spPr bwMode="auto">
          <a:xfrm>
            <a:off x="2339752" y="1700808"/>
            <a:ext cx="45365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200" b="1" dirty="0" err="1"/>
              <a:t>Культурный</a:t>
            </a:r>
            <a:r>
              <a:rPr lang="uk-UA" sz="2200" b="1" dirty="0"/>
              <a:t> концепт  </a:t>
            </a:r>
            <a:r>
              <a:rPr lang="ru-RU" sz="2200" b="1" dirty="0"/>
              <a:t> </a:t>
            </a:r>
            <a:r>
              <a:rPr lang="ru-RU" sz="2200" dirty="0"/>
              <a:t>- </a:t>
            </a:r>
            <a:r>
              <a:rPr lang="uk-UA" sz="2200" dirty="0" err="1"/>
              <a:t>структурная</a:t>
            </a:r>
            <a:r>
              <a:rPr lang="uk-UA" sz="2200" dirty="0"/>
              <a:t> </a:t>
            </a:r>
            <a:r>
              <a:rPr lang="uk-UA" sz="2200" dirty="0" err="1"/>
              <a:t>базовая</a:t>
            </a:r>
            <a:r>
              <a:rPr lang="uk-UA" sz="2200" dirty="0"/>
              <a:t> </a:t>
            </a:r>
            <a:r>
              <a:rPr lang="uk-UA" sz="2200" dirty="0" err="1"/>
              <a:t>единица</a:t>
            </a:r>
            <a:r>
              <a:rPr lang="uk-UA" sz="2200" dirty="0"/>
              <a:t> </a:t>
            </a:r>
            <a:r>
              <a:rPr lang="uk-UA" sz="2200" dirty="0" err="1"/>
              <a:t>картины</a:t>
            </a:r>
            <a:r>
              <a:rPr lang="uk-UA" sz="2200" dirty="0"/>
              <a:t> мира, в </a:t>
            </a:r>
            <a:r>
              <a:rPr lang="uk-UA" sz="2200" dirty="0" err="1"/>
              <a:t>которой</a:t>
            </a:r>
            <a:r>
              <a:rPr lang="uk-UA" sz="2200" dirty="0"/>
              <a:t> </a:t>
            </a:r>
            <a:r>
              <a:rPr lang="uk-UA" sz="2200" dirty="0" err="1"/>
              <a:t>фиксируюются</a:t>
            </a:r>
            <a:r>
              <a:rPr lang="uk-UA" sz="2200" dirty="0"/>
              <a:t> </a:t>
            </a:r>
            <a:r>
              <a:rPr lang="uk-UA" sz="2200" dirty="0" err="1"/>
              <a:t>ценности</a:t>
            </a:r>
            <a:r>
              <a:rPr lang="uk-UA" sz="2200" dirty="0"/>
              <a:t> и </a:t>
            </a:r>
            <a:r>
              <a:rPr lang="uk-UA" sz="2200" dirty="0" err="1"/>
              <a:t>отдельной</a:t>
            </a:r>
            <a:r>
              <a:rPr lang="uk-UA" sz="2200" dirty="0"/>
              <a:t> </a:t>
            </a:r>
            <a:r>
              <a:rPr lang="uk-UA" sz="2200" dirty="0" err="1"/>
              <a:t>языковой</a:t>
            </a:r>
            <a:r>
              <a:rPr lang="uk-UA" sz="2200" dirty="0"/>
              <a:t> личности, и </a:t>
            </a:r>
            <a:r>
              <a:rPr lang="uk-UA" sz="2200" dirty="0" err="1"/>
              <a:t>лингвокультурного</a:t>
            </a:r>
            <a:r>
              <a:rPr lang="uk-UA" sz="2200" dirty="0"/>
              <a:t> </a:t>
            </a:r>
            <a:r>
              <a:rPr lang="uk-UA" sz="2200" dirty="0" err="1"/>
              <a:t>общества</a:t>
            </a:r>
            <a:r>
              <a:rPr lang="uk-UA" sz="2200" dirty="0"/>
              <a:t> в </a:t>
            </a:r>
            <a:r>
              <a:rPr lang="uk-UA" sz="2200" dirty="0" err="1"/>
              <a:t>целом</a:t>
            </a:r>
            <a:r>
              <a:rPr lang="uk-UA" sz="2200" dirty="0"/>
              <a:t>. </a:t>
            </a:r>
            <a:r>
              <a:rPr lang="uk-UA" sz="2200" dirty="0" err="1"/>
              <a:t>Это</a:t>
            </a:r>
            <a:r>
              <a:rPr lang="uk-UA" sz="2200" dirty="0"/>
              <a:t> </a:t>
            </a:r>
            <a:r>
              <a:rPr lang="uk-UA" sz="2200" dirty="0" err="1"/>
              <a:t>национально</a:t>
            </a:r>
            <a:r>
              <a:rPr lang="uk-UA" sz="2200" dirty="0"/>
              <a:t> </a:t>
            </a:r>
            <a:r>
              <a:rPr lang="uk-UA" sz="2200" dirty="0" err="1"/>
              <a:t>обусловленный</a:t>
            </a:r>
            <a:r>
              <a:rPr lang="uk-UA" sz="2200" dirty="0"/>
              <a:t>  образ культуры </a:t>
            </a:r>
            <a:r>
              <a:rPr lang="uk-UA" sz="2200" dirty="0" err="1"/>
              <a:t>народа</a:t>
            </a:r>
            <a:r>
              <a:rPr lang="uk-UA" sz="2200" dirty="0"/>
              <a:t>, </a:t>
            </a:r>
            <a:r>
              <a:rPr lang="uk-UA" sz="2200" dirty="0" err="1"/>
              <a:t>представленный</a:t>
            </a:r>
            <a:r>
              <a:rPr lang="uk-UA" sz="2200" dirty="0"/>
              <a:t> в </a:t>
            </a:r>
            <a:r>
              <a:rPr lang="uk-UA" sz="2200" dirty="0" err="1"/>
              <a:t>слове</a:t>
            </a:r>
            <a:r>
              <a:rPr lang="uk-UA" sz="2200" dirty="0"/>
              <a:t>. </a:t>
            </a:r>
            <a:r>
              <a:rPr lang="uk-UA" sz="2200" dirty="0" err="1"/>
              <a:t>Совокупность</a:t>
            </a:r>
            <a:r>
              <a:rPr lang="uk-UA" sz="2200" dirty="0"/>
              <a:t> </a:t>
            </a:r>
            <a:r>
              <a:rPr lang="uk-UA" sz="2200" dirty="0" err="1"/>
              <a:t>концептов</a:t>
            </a:r>
            <a:r>
              <a:rPr lang="uk-UA" sz="2200" dirty="0"/>
              <a:t> </a:t>
            </a:r>
            <a:r>
              <a:rPr lang="uk-UA" sz="2200" dirty="0" err="1"/>
              <a:t>представляет</a:t>
            </a:r>
            <a:r>
              <a:rPr lang="uk-UA" sz="2200" dirty="0"/>
              <a:t> </a:t>
            </a:r>
            <a:r>
              <a:rPr lang="uk-UA" sz="2200" dirty="0" err="1"/>
              <a:t>концептуальную</a:t>
            </a:r>
            <a:r>
              <a:rPr lang="uk-UA" sz="2200" dirty="0"/>
              <a:t> картину мира, </a:t>
            </a:r>
            <a:r>
              <a:rPr lang="uk-UA" sz="2200" dirty="0" err="1"/>
              <a:t>которая</a:t>
            </a:r>
            <a:r>
              <a:rPr lang="uk-UA" sz="2200" dirty="0"/>
              <a:t> </a:t>
            </a:r>
            <a:r>
              <a:rPr lang="uk-UA" sz="2200" dirty="0" err="1"/>
              <a:t>концентрирует</a:t>
            </a:r>
            <a:r>
              <a:rPr lang="uk-UA" sz="2200" dirty="0"/>
              <a:t> </a:t>
            </a:r>
            <a:r>
              <a:rPr lang="uk-UA" sz="2200" dirty="0" err="1"/>
              <a:t>знание</a:t>
            </a:r>
            <a:r>
              <a:rPr lang="uk-UA" sz="2200" dirty="0"/>
              <a:t>, </a:t>
            </a:r>
            <a:r>
              <a:rPr lang="uk-UA" sz="2200" dirty="0" err="1"/>
              <a:t>оп</a:t>
            </a:r>
            <a:r>
              <a:rPr lang="ru-RU" sz="2200" dirty="0" err="1"/>
              <a:t>ыт</a:t>
            </a:r>
            <a:r>
              <a:rPr lang="ru-RU" sz="2200" dirty="0"/>
              <a:t> человеческой деятельности и процессов познания мира</a:t>
            </a:r>
            <a:r>
              <a:rPr lang="ru-RU" sz="2200" dirty="0" smtClean="0"/>
              <a:t>.</a:t>
            </a:r>
          </a:p>
          <a:p>
            <a:pPr algn="just">
              <a:buNone/>
            </a:pPr>
            <a:endParaRPr lang="uk-UA" sz="2200" dirty="0"/>
          </a:p>
          <a:p>
            <a:pPr algn="just">
              <a:buNone/>
            </a:pPr>
            <a:r>
              <a:rPr lang="ru-RU" sz="2200" b="1" dirty="0"/>
              <a:t>Школьная </a:t>
            </a:r>
            <a:r>
              <a:rPr lang="ru-RU" sz="2200" b="1" dirty="0" err="1"/>
              <a:t>лингвоконцептология</a:t>
            </a:r>
            <a:r>
              <a:rPr lang="ru-RU" sz="2200" b="1" dirty="0"/>
              <a:t> </a:t>
            </a:r>
            <a:r>
              <a:rPr lang="ru-RU" sz="2200" dirty="0"/>
              <a:t>- «особая инновационная отрасль </a:t>
            </a:r>
            <a:r>
              <a:rPr lang="ru-RU" sz="2200" dirty="0" err="1"/>
              <a:t>лингвокультурологического</a:t>
            </a:r>
            <a:r>
              <a:rPr lang="ru-RU" sz="2200" dirty="0"/>
              <a:t> направления в изучении </a:t>
            </a:r>
            <a:r>
              <a:rPr lang="ru-RU" sz="2200" dirty="0" smtClean="0"/>
              <a:t>языка</a:t>
            </a:r>
            <a:r>
              <a:rPr lang="ru-RU" sz="2200" dirty="0"/>
              <a:t>, </a:t>
            </a:r>
            <a:r>
              <a:rPr lang="ru-RU" sz="2200" dirty="0" err="1"/>
              <a:t>системообразующим</a:t>
            </a:r>
            <a:r>
              <a:rPr lang="ru-RU" sz="2200" dirty="0"/>
              <a:t>, ключевым понятием которой является ученик как формирующаяся языковая личность, его индивидуальная картина мира как основа собственной «мысли о мире» (М. Бахтин) и личностный концепт как ее структурообразующий элемент» (Н. </a:t>
            </a:r>
            <a:r>
              <a:rPr lang="ru-RU" sz="2200" dirty="0" err="1"/>
              <a:t>Мишатина</a:t>
            </a:r>
            <a:r>
              <a:rPr lang="ru-RU" sz="2200" dirty="0"/>
              <a:t>).</a:t>
            </a:r>
            <a:endParaRPr lang="uk-UA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/>
              <a:t>	«В эпоху </a:t>
            </a:r>
            <a:r>
              <a:rPr lang="ru-RU" sz="2400" dirty="0" smtClean="0"/>
              <a:t>стандартизации </a:t>
            </a:r>
            <a:r>
              <a:rPr lang="ru-RU" sz="2400" dirty="0"/>
              <a:t>речи осмысление концептов как историко-культурного феномена, несущего в себе богатство прежних смыслов, их живые следы, эмоциональную память народа становится реальным фактором развития речевой </a:t>
            </a:r>
            <a:r>
              <a:rPr lang="ru-RU" sz="2400" dirty="0" smtClean="0"/>
              <a:t>культуры личности…</a:t>
            </a:r>
          </a:p>
          <a:p>
            <a:pPr algn="just">
              <a:buNone/>
            </a:pPr>
            <a:r>
              <a:rPr lang="ru-RU" sz="2400" dirty="0" smtClean="0"/>
              <a:t> </a:t>
            </a:r>
          </a:p>
          <a:p>
            <a:pPr algn="just"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-468000" algn="just">
              <a:spcBef>
                <a:spcPts val="0"/>
              </a:spcBef>
              <a:buNone/>
            </a:pPr>
            <a:r>
              <a:rPr lang="ru-RU" sz="2600" dirty="0"/>
              <a:t>	</a:t>
            </a:r>
            <a:r>
              <a:rPr lang="ru-RU" sz="2600" dirty="0" smtClean="0"/>
              <a:t>    «</a:t>
            </a:r>
            <a:r>
              <a:rPr lang="ru-RU" sz="2600" dirty="0"/>
              <a:t>Методическая интерпретация культурного концепта предполагает организацию работы как с лексическим значением слова, так и аксиологический анализ, включающий происхождение слова, его понятийное значение, ассоциативные связи с другими словами русской культуры, метафорическое осмысление, установление прямого и косвенного смысла концепта, выявление его аксиологической роли в тексте.</a:t>
            </a:r>
            <a:endParaRPr lang="uk-UA" sz="2600" dirty="0"/>
          </a:p>
          <a:p>
            <a:pPr marL="0" indent="-468000" algn="just">
              <a:spcBef>
                <a:spcPts val="0"/>
              </a:spcBef>
              <a:buNone/>
            </a:pPr>
            <a:r>
              <a:rPr lang="ru-RU" sz="2600" dirty="0"/>
              <a:t>	</a:t>
            </a:r>
            <a:r>
              <a:rPr lang="ru-RU" sz="2600" dirty="0" smtClean="0"/>
              <a:t>     Такой </a:t>
            </a:r>
            <a:r>
              <a:rPr lang="ru-RU" sz="2600" dirty="0"/>
              <a:t>подход способствует формированию ценностных ориентаций в сознании обучающихся, более глубокому осмыслению изучаемого текста».</a:t>
            </a:r>
            <a:endParaRPr lang="uk-UA" sz="2600" dirty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Основные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uk-UA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концептосферы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«Человек» (имя, мать, отец, родственники, </a:t>
            </a:r>
            <a:r>
              <a:rPr lang="uk-UA" dirty="0" err="1" smtClean="0"/>
              <a:t>семья</a:t>
            </a:r>
            <a:r>
              <a:rPr lang="uk-UA" dirty="0" smtClean="0"/>
              <a:t>, </a:t>
            </a:r>
            <a:r>
              <a:rPr lang="ru-RU" dirty="0" smtClean="0"/>
              <a:t> язык, речь,  народ…);</a:t>
            </a:r>
          </a:p>
          <a:p>
            <a:pPr algn="just"/>
            <a:r>
              <a:rPr lang="ru-RU" dirty="0" smtClean="0"/>
              <a:t>«Мир» (родной край, страна, Украина, планета Земля, путешествие…);</a:t>
            </a:r>
          </a:p>
          <a:p>
            <a:pPr algn="just"/>
            <a:r>
              <a:rPr lang="ru-RU" dirty="0" smtClean="0"/>
              <a:t>«Природа» (осень, зима, лето, весна; лес, вода, земля, урожай</a:t>
            </a:r>
            <a:r>
              <a:rPr lang="uk-UA" dirty="0" smtClean="0"/>
              <a:t>, </a:t>
            </a:r>
            <a:r>
              <a:rPr lang="uk-UA" dirty="0" err="1" smtClean="0"/>
              <a:t>хлеб</a:t>
            </a:r>
            <a:r>
              <a:rPr lang="uk-UA" dirty="0" smtClean="0"/>
              <a:t>,</a:t>
            </a:r>
            <a:r>
              <a:rPr lang="ru-RU" dirty="0" smtClean="0"/>
              <a:t> калина</a:t>
            </a:r>
            <a:r>
              <a:rPr lang="uk-UA" dirty="0" smtClean="0"/>
              <a:t>,</a:t>
            </a:r>
            <a:r>
              <a:rPr lang="ru-RU" dirty="0" smtClean="0"/>
              <a:t> собака, кошка…); </a:t>
            </a:r>
          </a:p>
          <a:p>
            <a:pPr algn="just"/>
            <a:r>
              <a:rPr lang="ru-RU" dirty="0" smtClean="0"/>
              <a:t>«Социальные понятия и межличностные отношения» (школа, учитель, ученик, наука, труд, работа</a:t>
            </a:r>
            <a:r>
              <a:rPr lang="uk-UA" dirty="0" smtClean="0"/>
              <a:t>, </a:t>
            </a:r>
            <a:r>
              <a:rPr lang="uk-UA" dirty="0" err="1" smtClean="0"/>
              <a:t>игра</a:t>
            </a:r>
            <a:r>
              <a:rPr lang="uk-UA" dirty="0" smtClean="0"/>
              <a:t>, </a:t>
            </a:r>
            <a:r>
              <a:rPr lang="uk-UA" dirty="0" err="1" smtClean="0"/>
              <a:t>праздник</a:t>
            </a:r>
            <a:r>
              <a:rPr lang="uk-UA" dirty="0" smtClean="0"/>
              <a:t>, дружба</a:t>
            </a:r>
            <a:r>
              <a:rPr lang="ru-RU" dirty="0" smtClean="0"/>
              <a:t>, здоровье</a:t>
            </a:r>
            <a:r>
              <a:rPr lang="uk-UA" dirty="0" smtClean="0"/>
              <a:t>, красота,</a:t>
            </a:r>
            <a:r>
              <a:rPr lang="ru-RU" dirty="0" smtClean="0"/>
              <a:t> хозяин, хозяйка, гость, старое, новое…</a:t>
            </a:r>
            <a:r>
              <a:rPr lang="uk-UA" dirty="0" smtClean="0"/>
              <a:t>)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«Морально-этические понятия» (добро, зло, хвастовство, лень, вежливость…) </a:t>
            </a:r>
          </a:p>
          <a:p>
            <a:pPr algn="just"/>
            <a:r>
              <a:rPr lang="ru-RU" dirty="0" smtClean="0"/>
              <a:t>«Э</a:t>
            </a:r>
            <a:r>
              <a:rPr lang="uk-UA" dirty="0" err="1" smtClean="0"/>
              <a:t>моции</a:t>
            </a:r>
            <a:r>
              <a:rPr lang="uk-UA" dirty="0" smtClean="0"/>
              <a:t> и </a:t>
            </a:r>
            <a:r>
              <a:rPr lang="uk-UA" dirty="0" err="1" smtClean="0"/>
              <a:t>чувства</a:t>
            </a:r>
            <a:r>
              <a:rPr lang="uk-UA" dirty="0" smtClean="0"/>
              <a:t>» (</a:t>
            </a:r>
            <a:r>
              <a:rPr lang="uk-UA" dirty="0" err="1" smtClean="0"/>
              <a:t>любовь</a:t>
            </a:r>
            <a:r>
              <a:rPr lang="uk-UA" dirty="0" smtClean="0"/>
              <a:t>, </a:t>
            </a:r>
            <a:r>
              <a:rPr lang="uk-UA" dirty="0" err="1" smtClean="0"/>
              <a:t>радость</a:t>
            </a:r>
            <a:r>
              <a:rPr lang="uk-UA" dirty="0" smtClean="0"/>
              <a:t>, </a:t>
            </a:r>
            <a:r>
              <a:rPr lang="uk-UA" dirty="0" err="1" smtClean="0"/>
              <a:t>счастье</a:t>
            </a:r>
            <a:r>
              <a:rPr lang="uk-UA" dirty="0" smtClean="0"/>
              <a:t>…);</a:t>
            </a:r>
          </a:p>
          <a:p>
            <a:pPr algn="just"/>
            <a:r>
              <a:rPr lang="uk-UA" dirty="0" smtClean="0"/>
              <a:t>«</a:t>
            </a:r>
            <a:r>
              <a:rPr lang="uk-UA" dirty="0" err="1" smtClean="0"/>
              <a:t>Искусство”</a:t>
            </a:r>
            <a:r>
              <a:rPr lang="uk-UA" dirty="0" smtClean="0"/>
              <a:t>  (книга, </a:t>
            </a:r>
            <a:r>
              <a:rPr lang="uk-UA" dirty="0" err="1" smtClean="0"/>
              <a:t>дом</a:t>
            </a:r>
            <a:r>
              <a:rPr lang="uk-UA" dirty="0" smtClean="0"/>
              <a:t>, храм, музей…</a:t>
            </a:r>
            <a:r>
              <a:rPr lang="ru-RU" dirty="0" smtClean="0"/>
              <a:t>)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986</Words>
  <Application>Microsoft Office PowerPoint</Application>
  <PresentationFormat>Экран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ИЗУЧЕНИЕ КОНЦЕПТОВ НА УРОКАХ ОБУЧЕНИЯ ЯЗЫКАМ НАЦИОНАЛЬНЫХ МЕНЬШИНСТВ В ШКОЛАХ УКРАИНЫ  </vt:lpstr>
      <vt:lpstr>Причины возросшего интереса к «соизучению языка и культуры» (Л.Саяхова) обусловлены: </vt:lpstr>
      <vt:lpstr>Определение концепта: </vt:lpstr>
      <vt:lpstr>Объединяющая идея – необходимость комплексного изучения языка, сознания и культуры. </vt:lpstr>
      <vt:lpstr>Семантическая структура концепта (по В. Карасику) </vt:lpstr>
      <vt:lpstr>Слайд 6</vt:lpstr>
      <vt:lpstr>Слайд 7</vt:lpstr>
      <vt:lpstr>Слайд 8</vt:lpstr>
      <vt:lpstr>Основные концептосферы:</vt:lpstr>
      <vt:lpstr>Основополагающие принципы изучения концептов  на уроках языка:</vt:lpstr>
      <vt:lpstr>Основополагающие принципы изучения концептов  на уроках русского языка (продолжение):</vt:lpstr>
      <vt:lpstr>Методическая модель изучения концептов: </vt:lpstr>
      <vt:lpstr>(продолжение):</vt:lpstr>
      <vt:lpstr>2. Прочитайте текст.  Определите его тему. Озаглавьте текст.</vt:lpstr>
      <vt:lpstr>?Почему многие наши имена называются календарными? Что такое святцы? В связи с каким событием на территории Киевской Руси стали появляться имена греческого происхождения? Знаете ли вы значение своего имени? Если нет, узнайте  с помощью Интернета  или словаря личных имен. </vt:lpstr>
      <vt:lpstr>3. Послушайте  текст. Определите основную мысль каждого абзаца и запишите их как пункты плана.</vt:lpstr>
      <vt:lpstr>? Чем отличается день рождения от именин? В честь кого, как правило, давали ребенку имя при обряде крещения? Подберите близкие по значению слова к слову «нарекали»? Кого называют крестными? Какое значение имеют крестные в жизни ребенка?  Знаете ли вы, когда ваши именины? Празднуете ли вы их? Расскажите, как.  </vt:lpstr>
      <vt:lpstr>4. В сказках вы встречали персонажей с необычными именами. Вот некоторые из них: Морозко, Снегурочка, Ленивица, Красная Шапочка. Как они получили свои имена? Могли ли быть у них именины? Рассмотрите рисунки. Как зовут этих сказочных персонажей? Как они получили свои имена?</vt:lpstr>
      <vt:lpstr> 5. Прочитайте. </vt:lpstr>
      <vt:lpstr>  Посмотрите в словаре, сколько вариантов имеет ваше имя? Употребляют ли окружающие вас люди какие-нибудь из этих вариантов? В каких ситуациях? Какие из вариантов вашего имени нравятся вам больше всего? Почему?   </vt:lpstr>
      <vt:lpstr>  Спасибо за внимание!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концептов как направление лингвокультурологической работы на уроках русского языка в школах Украины</dc:title>
  <dc:creator>LUTSEVLV</dc:creator>
  <cp:lastModifiedBy>Лариса</cp:lastModifiedBy>
  <cp:revision>39</cp:revision>
  <dcterms:created xsi:type="dcterms:W3CDTF">2013-01-08T14:12:44Z</dcterms:created>
  <dcterms:modified xsi:type="dcterms:W3CDTF">2015-10-15T19:52:49Z</dcterms:modified>
</cp:coreProperties>
</file>